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9" r:id="rId3"/>
    <p:sldId id="290" r:id="rId4"/>
    <p:sldId id="263" r:id="rId5"/>
    <p:sldId id="271" r:id="rId6"/>
    <p:sldId id="285" r:id="rId7"/>
    <p:sldId id="286" r:id="rId8"/>
    <p:sldId id="287" r:id="rId9"/>
    <p:sldId id="273" r:id="rId10"/>
    <p:sldId id="260" r:id="rId11"/>
    <p:sldId id="275" r:id="rId12"/>
    <p:sldId id="292" r:id="rId13"/>
    <p:sldId id="272" r:id="rId14"/>
    <p:sldId id="261" r:id="rId15"/>
    <p:sldId id="288" r:id="rId16"/>
    <p:sldId id="264" r:id="rId17"/>
    <p:sldId id="265" r:id="rId18"/>
    <p:sldId id="278" r:id="rId19"/>
    <p:sldId id="281" r:id="rId20"/>
    <p:sldId id="279" r:id="rId21"/>
    <p:sldId id="277" r:id="rId22"/>
    <p:sldId id="289" r:id="rId23"/>
    <p:sldId id="276" r:id="rId24"/>
    <p:sldId id="282" r:id="rId25"/>
    <p:sldId id="283" r:id="rId26"/>
    <p:sldId id="267" r:id="rId27"/>
    <p:sldId id="29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9237" autoAdjust="0"/>
  </p:normalViewPr>
  <p:slideViewPr>
    <p:cSldViewPr snapToGrid="0" snapToObjects="1">
      <p:cViewPr varScale="1">
        <p:scale>
          <a:sx n="97" d="100"/>
          <a:sy n="97" d="100"/>
        </p:scale>
        <p:origin x="-1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A380F5-B436-8846-99CB-A3E3E04F6227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8A7E8083-FACB-3246-93BD-A77448A39189}">
      <dgm:prSet phldrT="[Text]"/>
      <dgm:spPr/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Early reviewer</a:t>
          </a:r>
          <a:endParaRPr lang="en-US" dirty="0">
            <a:latin typeface="Avenir Next Regular"/>
            <a:cs typeface="Avenir Next Regular"/>
          </a:endParaRPr>
        </a:p>
      </dgm:t>
    </dgm:pt>
    <dgm:pt modelId="{D3317EBE-6845-AA41-B6B5-5E0F93C524E4}" type="parTrans" cxnId="{22597487-A462-1D4C-AD85-E118047B6F2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E58477D7-9A0B-F04D-94A1-C00380FB169A}" type="sibTrans" cxnId="{22597487-A462-1D4C-AD85-E118047B6F2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5E80108E-6E05-EC4C-A3E8-DCC739F7CD8B}">
      <dgm:prSet phldrT="[Text]"/>
      <dgm:spPr/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Popular businesses</a:t>
          </a:r>
          <a:endParaRPr lang="en-US" dirty="0">
            <a:latin typeface="Avenir Next Regular"/>
            <a:cs typeface="Avenir Next Regular"/>
          </a:endParaRPr>
        </a:p>
      </dgm:t>
    </dgm:pt>
    <dgm:pt modelId="{0B278FAB-ECB8-634E-BB40-A13B53B360DC}" type="parTrans" cxnId="{0423616F-C2C9-6F4C-BFB0-595B753660C1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3C266588-EA3B-2B4D-84D4-5FB934CF0023}" type="sibTrans" cxnId="{0423616F-C2C9-6F4C-BFB0-595B753660C1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323D9F5E-73A1-B64F-B65F-DE0FC500EEFF}">
      <dgm:prSet phldrT="[Text]"/>
      <dgm:spPr/>
      <dgm:t>
        <a:bodyPr/>
        <a:lstStyle/>
        <a:p>
          <a:r>
            <a:rPr lang="en-US" dirty="0" smtClean="0">
              <a:latin typeface="Avenir Next Regular"/>
              <a:cs typeface="Avenir Next Regular"/>
            </a:rPr>
            <a:t>Huge network</a:t>
          </a:r>
          <a:endParaRPr lang="en-US" dirty="0">
            <a:latin typeface="Avenir Next Regular"/>
            <a:cs typeface="Avenir Next Regular"/>
          </a:endParaRPr>
        </a:p>
      </dgm:t>
    </dgm:pt>
    <dgm:pt modelId="{58D9F764-D3DE-3842-9A8E-2573DF92F689}" type="parTrans" cxnId="{ED092448-CB15-A641-A0D0-22FC5442FFE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155443C8-B0B4-FC46-A3CD-3B7FBEA6D58C}" type="sibTrans" cxnId="{ED092448-CB15-A641-A0D0-22FC5442FFE4}">
      <dgm:prSet/>
      <dgm:spPr/>
      <dgm:t>
        <a:bodyPr/>
        <a:lstStyle/>
        <a:p>
          <a:endParaRPr lang="en-US">
            <a:latin typeface="Avenir Next Regular"/>
            <a:cs typeface="Avenir Next Regular"/>
          </a:endParaRPr>
        </a:p>
      </dgm:t>
    </dgm:pt>
    <dgm:pt modelId="{FCF77800-CA36-A742-8E69-C4EB958BB5EB}" type="pres">
      <dgm:prSet presAssocID="{DAA380F5-B436-8846-99CB-A3E3E04F6227}" presName="compositeShape" presStyleCnt="0">
        <dgm:presLayoutVars>
          <dgm:chMax val="7"/>
          <dgm:dir/>
          <dgm:resizeHandles val="exact"/>
        </dgm:presLayoutVars>
      </dgm:prSet>
      <dgm:spPr/>
    </dgm:pt>
    <dgm:pt modelId="{98D9F128-F3A1-2941-B1AF-BB2CD4069BD3}" type="pres">
      <dgm:prSet presAssocID="{8A7E8083-FACB-3246-93BD-A77448A39189}" presName="circ1" presStyleLbl="vennNode1" presStyleIdx="0" presStyleCnt="3"/>
      <dgm:spPr/>
      <dgm:t>
        <a:bodyPr/>
        <a:lstStyle/>
        <a:p>
          <a:endParaRPr lang="en-US"/>
        </a:p>
      </dgm:t>
    </dgm:pt>
    <dgm:pt modelId="{DA1D3DFB-FDCD-6F4E-BA17-3A15FB7FAF36}" type="pres">
      <dgm:prSet presAssocID="{8A7E8083-FACB-3246-93BD-A77448A3918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96A90-E0A1-824F-96D5-638428FD2666}" type="pres">
      <dgm:prSet presAssocID="{5E80108E-6E05-EC4C-A3E8-DCC739F7CD8B}" presName="circ2" presStyleLbl="vennNode1" presStyleIdx="1" presStyleCnt="3"/>
      <dgm:spPr/>
      <dgm:t>
        <a:bodyPr/>
        <a:lstStyle/>
        <a:p>
          <a:endParaRPr lang="en-US"/>
        </a:p>
      </dgm:t>
    </dgm:pt>
    <dgm:pt modelId="{FED141BA-1920-6C44-AFF6-D5E6DEB6BDAC}" type="pres">
      <dgm:prSet presAssocID="{5E80108E-6E05-EC4C-A3E8-DCC739F7CD8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2F140-DBD9-004C-8DB2-F9D3E9C8E3B5}" type="pres">
      <dgm:prSet presAssocID="{323D9F5E-73A1-B64F-B65F-DE0FC500EEFF}" presName="circ3" presStyleLbl="vennNode1" presStyleIdx="2" presStyleCnt="3"/>
      <dgm:spPr/>
      <dgm:t>
        <a:bodyPr/>
        <a:lstStyle/>
        <a:p>
          <a:endParaRPr lang="en-US"/>
        </a:p>
      </dgm:t>
    </dgm:pt>
    <dgm:pt modelId="{C44FF91D-2ADF-D644-BC62-9FBCB163E1B1}" type="pres">
      <dgm:prSet presAssocID="{323D9F5E-73A1-B64F-B65F-DE0FC500EEF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45FB2B-71E1-574F-8A16-CAD12BF70921}" type="presOf" srcId="{8A7E8083-FACB-3246-93BD-A77448A39189}" destId="{98D9F128-F3A1-2941-B1AF-BB2CD4069BD3}" srcOrd="0" destOrd="0" presId="urn:microsoft.com/office/officeart/2005/8/layout/venn1"/>
    <dgm:cxn modelId="{0423616F-C2C9-6F4C-BFB0-595B753660C1}" srcId="{DAA380F5-B436-8846-99CB-A3E3E04F6227}" destId="{5E80108E-6E05-EC4C-A3E8-DCC739F7CD8B}" srcOrd="1" destOrd="0" parTransId="{0B278FAB-ECB8-634E-BB40-A13B53B360DC}" sibTransId="{3C266588-EA3B-2B4D-84D4-5FB934CF0023}"/>
    <dgm:cxn modelId="{0963E7FC-1110-3F4C-92B9-82E17075A7C5}" type="presOf" srcId="{5E80108E-6E05-EC4C-A3E8-DCC739F7CD8B}" destId="{16796A90-E0A1-824F-96D5-638428FD2666}" srcOrd="0" destOrd="0" presId="urn:microsoft.com/office/officeart/2005/8/layout/venn1"/>
    <dgm:cxn modelId="{ED092448-CB15-A641-A0D0-22FC5442FFE4}" srcId="{DAA380F5-B436-8846-99CB-A3E3E04F6227}" destId="{323D9F5E-73A1-B64F-B65F-DE0FC500EEFF}" srcOrd="2" destOrd="0" parTransId="{58D9F764-D3DE-3842-9A8E-2573DF92F689}" sibTransId="{155443C8-B0B4-FC46-A3CD-3B7FBEA6D58C}"/>
    <dgm:cxn modelId="{1E98688D-C9F1-B747-BD0A-BC9F4F7C1582}" type="presOf" srcId="{323D9F5E-73A1-B64F-B65F-DE0FC500EEFF}" destId="{C44FF91D-2ADF-D644-BC62-9FBCB163E1B1}" srcOrd="1" destOrd="0" presId="urn:microsoft.com/office/officeart/2005/8/layout/venn1"/>
    <dgm:cxn modelId="{41002954-7D50-D24B-BEBD-E783C10BFA2D}" type="presOf" srcId="{8A7E8083-FACB-3246-93BD-A77448A39189}" destId="{DA1D3DFB-FDCD-6F4E-BA17-3A15FB7FAF36}" srcOrd="1" destOrd="0" presId="urn:microsoft.com/office/officeart/2005/8/layout/venn1"/>
    <dgm:cxn modelId="{ADBDFDB3-CC2A-2A4E-B806-AFB12FC01448}" type="presOf" srcId="{323D9F5E-73A1-B64F-B65F-DE0FC500EEFF}" destId="{40F2F140-DBD9-004C-8DB2-F9D3E9C8E3B5}" srcOrd="0" destOrd="0" presId="urn:microsoft.com/office/officeart/2005/8/layout/venn1"/>
    <dgm:cxn modelId="{D8E04343-10BA-FC43-B799-3EB63FCB9518}" type="presOf" srcId="{5E80108E-6E05-EC4C-A3E8-DCC739F7CD8B}" destId="{FED141BA-1920-6C44-AFF6-D5E6DEB6BDAC}" srcOrd="1" destOrd="0" presId="urn:microsoft.com/office/officeart/2005/8/layout/venn1"/>
    <dgm:cxn modelId="{22597487-A462-1D4C-AD85-E118047B6F24}" srcId="{DAA380F5-B436-8846-99CB-A3E3E04F6227}" destId="{8A7E8083-FACB-3246-93BD-A77448A39189}" srcOrd="0" destOrd="0" parTransId="{D3317EBE-6845-AA41-B6B5-5E0F93C524E4}" sibTransId="{E58477D7-9A0B-F04D-94A1-C00380FB169A}"/>
    <dgm:cxn modelId="{3409B04D-2E6C-EE4B-BC12-35AE0E371E8F}" type="presOf" srcId="{DAA380F5-B436-8846-99CB-A3E3E04F6227}" destId="{FCF77800-CA36-A742-8E69-C4EB958BB5EB}" srcOrd="0" destOrd="0" presId="urn:microsoft.com/office/officeart/2005/8/layout/venn1"/>
    <dgm:cxn modelId="{178ABD36-3538-9C4A-B63A-DE83AAEBC6FE}" type="presParOf" srcId="{FCF77800-CA36-A742-8E69-C4EB958BB5EB}" destId="{98D9F128-F3A1-2941-B1AF-BB2CD4069BD3}" srcOrd="0" destOrd="0" presId="urn:microsoft.com/office/officeart/2005/8/layout/venn1"/>
    <dgm:cxn modelId="{AAE824CF-ADF4-BC4A-B566-E145DB9CF0D1}" type="presParOf" srcId="{FCF77800-CA36-A742-8E69-C4EB958BB5EB}" destId="{DA1D3DFB-FDCD-6F4E-BA17-3A15FB7FAF36}" srcOrd="1" destOrd="0" presId="urn:microsoft.com/office/officeart/2005/8/layout/venn1"/>
    <dgm:cxn modelId="{DDA64981-BE1F-F44B-B1D7-33A472421431}" type="presParOf" srcId="{FCF77800-CA36-A742-8E69-C4EB958BB5EB}" destId="{16796A90-E0A1-824F-96D5-638428FD2666}" srcOrd="2" destOrd="0" presId="urn:microsoft.com/office/officeart/2005/8/layout/venn1"/>
    <dgm:cxn modelId="{148D4E33-CA23-4E42-A046-6C34130FA589}" type="presParOf" srcId="{FCF77800-CA36-A742-8E69-C4EB958BB5EB}" destId="{FED141BA-1920-6C44-AFF6-D5E6DEB6BDAC}" srcOrd="3" destOrd="0" presId="urn:microsoft.com/office/officeart/2005/8/layout/venn1"/>
    <dgm:cxn modelId="{9BFEA587-822F-B14E-A3C7-8A955A6AFB66}" type="presParOf" srcId="{FCF77800-CA36-A742-8E69-C4EB958BB5EB}" destId="{40F2F140-DBD9-004C-8DB2-F9D3E9C8E3B5}" srcOrd="4" destOrd="0" presId="urn:microsoft.com/office/officeart/2005/8/layout/venn1"/>
    <dgm:cxn modelId="{5BB6A593-7699-4B4E-8199-8464141C2477}" type="presParOf" srcId="{FCF77800-CA36-A742-8E69-C4EB958BB5EB}" destId="{C44FF91D-2ADF-D644-BC62-9FBCB163E1B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9F128-F3A1-2941-B1AF-BB2CD4069BD3}">
      <dsp:nvSpPr>
        <dsp:cNvPr id="0" name=""/>
        <dsp:cNvSpPr/>
      </dsp:nvSpPr>
      <dsp:spPr>
        <a:xfrm>
          <a:off x="1891481" y="65169"/>
          <a:ext cx="3128129" cy="312812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Avenir Next Regular"/>
              <a:cs typeface="Avenir Next Regular"/>
            </a:rPr>
            <a:t>Early reviewer</a:t>
          </a:r>
          <a:endParaRPr lang="en-US" sz="2900" kern="1200" dirty="0">
            <a:latin typeface="Avenir Next Regular"/>
            <a:cs typeface="Avenir Next Regular"/>
          </a:endParaRPr>
        </a:p>
      </dsp:txBody>
      <dsp:txXfrm>
        <a:off x="2308565" y="612592"/>
        <a:ext cx="2293961" cy="1407658"/>
      </dsp:txXfrm>
    </dsp:sp>
    <dsp:sp modelId="{16796A90-E0A1-824F-96D5-638428FD2666}">
      <dsp:nvSpPr>
        <dsp:cNvPr id="0" name=""/>
        <dsp:cNvSpPr/>
      </dsp:nvSpPr>
      <dsp:spPr>
        <a:xfrm>
          <a:off x="3020214" y="2020250"/>
          <a:ext cx="3128129" cy="312812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Avenir Next Regular"/>
              <a:cs typeface="Avenir Next Regular"/>
            </a:rPr>
            <a:t>Popular businesses</a:t>
          </a:r>
          <a:endParaRPr lang="en-US" sz="2900" kern="1200" dirty="0">
            <a:latin typeface="Avenir Next Regular"/>
            <a:cs typeface="Avenir Next Regular"/>
          </a:endParaRPr>
        </a:p>
      </dsp:txBody>
      <dsp:txXfrm>
        <a:off x="3976900" y="2828350"/>
        <a:ext cx="1876877" cy="1720471"/>
      </dsp:txXfrm>
    </dsp:sp>
    <dsp:sp modelId="{40F2F140-DBD9-004C-8DB2-F9D3E9C8E3B5}">
      <dsp:nvSpPr>
        <dsp:cNvPr id="0" name=""/>
        <dsp:cNvSpPr/>
      </dsp:nvSpPr>
      <dsp:spPr>
        <a:xfrm>
          <a:off x="762747" y="2020250"/>
          <a:ext cx="3128129" cy="312812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Avenir Next Regular"/>
              <a:cs typeface="Avenir Next Regular"/>
            </a:rPr>
            <a:t>Huge network</a:t>
          </a:r>
          <a:endParaRPr lang="en-US" sz="2900" kern="1200" dirty="0">
            <a:latin typeface="Avenir Next Regular"/>
            <a:cs typeface="Avenir Next Regular"/>
          </a:endParaRPr>
        </a:p>
      </dsp:txBody>
      <dsp:txXfrm>
        <a:off x="1057313" y="2828350"/>
        <a:ext cx="1876877" cy="1720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2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8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4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1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8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public.tableau.com/profile/karissa.nanetta%23!/vizhome/YelpBusinessLocations/Location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public.tableau.com/profile/karissa.nanetta%23!/vizhome/YelpBusinessDiversity/BusinessCount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23873"/>
            <a:ext cx="4090575" cy="1591126"/>
          </a:xfrm>
        </p:spPr>
        <p:txBody>
          <a:bodyPr>
            <a:noAutofit/>
          </a:bodyPr>
          <a:lstStyle/>
          <a:p>
            <a:pPr algn="l"/>
            <a:r>
              <a:rPr lang="en-US" sz="5000" dirty="0" smtClean="0">
                <a:solidFill>
                  <a:schemeClr val="bg1"/>
                </a:solidFill>
                <a:latin typeface="Futura"/>
                <a:cs typeface="Futura"/>
              </a:rPr>
              <a:t>Yelp Trendsetters</a:t>
            </a:r>
            <a:endParaRPr lang="en-US" sz="5000" dirty="0">
              <a:solidFill>
                <a:schemeClr val="bg1"/>
              </a:solidFill>
              <a:latin typeface="Futura"/>
              <a:cs typeface="Futur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53339" y="6350764"/>
            <a:ext cx="3390661" cy="507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accent2"/>
                </a:solidFill>
                <a:latin typeface="Futura"/>
                <a:cs typeface="Futura"/>
              </a:rPr>
              <a:t>Karissa Nanetta</a:t>
            </a:r>
            <a:endParaRPr lang="en-US" sz="2400" dirty="0">
              <a:solidFill>
                <a:schemeClr val="accent2"/>
              </a:solidFill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8499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Who is a trendsetter?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Early Reviewer</a:t>
            </a:r>
          </a:p>
          <a:p>
            <a:pPr lvl="1"/>
            <a:r>
              <a:rPr lang="en-US" dirty="0" smtClean="0">
                <a:latin typeface="Avenir Next Regular"/>
                <a:cs typeface="Avenir Next Regular"/>
              </a:rPr>
              <a:t>How soon does a Yelp user leave a review?</a:t>
            </a:r>
          </a:p>
          <a:p>
            <a:pPr lvl="1"/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b="1" dirty="0" smtClean="0">
                <a:latin typeface="Avenir Next Regular"/>
                <a:cs typeface="Avenir Next Regular"/>
              </a:rPr>
              <a:t>Popular Businesses</a:t>
            </a:r>
          </a:p>
          <a:p>
            <a:pPr lvl="1"/>
            <a:r>
              <a:rPr lang="en-US" dirty="0" smtClean="0">
                <a:latin typeface="Avenir Next Regular"/>
                <a:cs typeface="Avenir Next Regular"/>
              </a:rPr>
              <a:t>How well are the businesses they review doing?</a:t>
            </a:r>
          </a:p>
          <a:p>
            <a:pPr marL="457200" lvl="1" indent="0">
              <a:buNone/>
            </a:pPr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b="1" dirty="0" smtClean="0">
                <a:latin typeface="Avenir Next Regular"/>
                <a:cs typeface="Avenir Next Regular"/>
              </a:rPr>
              <a:t>Huge Network</a:t>
            </a:r>
          </a:p>
          <a:p>
            <a:pPr lvl="1"/>
            <a:r>
              <a:rPr lang="en-US" dirty="0" smtClean="0">
                <a:latin typeface="Avenir Next Regular"/>
                <a:cs typeface="Avenir Next Regular"/>
              </a:rPr>
              <a:t>How many people are listening to the trendsetters?</a:t>
            </a:r>
          </a:p>
        </p:txBody>
      </p:sp>
    </p:spTree>
    <p:extLst>
      <p:ext uri="{BB962C8B-B14F-4D97-AF65-F5344CB8AC3E}">
        <p14:creationId xmlns:p14="http://schemas.microsoft.com/office/powerpoint/2010/main" val="136858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Who is a trendsetter?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Early Reviewer</a:t>
            </a:r>
          </a:p>
          <a:p>
            <a:endParaRPr lang="en-US" b="1" dirty="0" smtClean="0">
              <a:solidFill>
                <a:srgbClr val="C0504D"/>
              </a:solidFill>
              <a:latin typeface="Avenir Next Regular"/>
              <a:cs typeface="Avenir Next Regular"/>
            </a:endParaRPr>
          </a:p>
          <a:p>
            <a:r>
              <a:rPr lang="en-US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Popular Businesses</a:t>
            </a:r>
          </a:p>
          <a:p>
            <a:pPr marL="457200" lvl="1" indent="0">
              <a:buNone/>
            </a:pPr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b="1" dirty="0" smtClean="0">
                <a:latin typeface="Avenir Next Regular"/>
                <a:cs typeface="Avenir Next Regular"/>
              </a:rPr>
              <a:t>Huge Network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104970" y="1765017"/>
            <a:ext cx="676265" cy="1451604"/>
          </a:xfrm>
          <a:prstGeom prst="rightBrac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4582" y="2001567"/>
            <a:ext cx="3159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Feature </a:t>
            </a:r>
          </a:p>
          <a:p>
            <a:r>
              <a:rPr lang="en-US" sz="3200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engineering</a:t>
            </a:r>
            <a:endParaRPr lang="en-US" sz="3200" b="1" dirty="0">
              <a:solidFill>
                <a:srgbClr val="C0504D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194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Who is a trendsetter?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6884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Early Reviewer</a:t>
            </a:r>
          </a:p>
          <a:p>
            <a:endParaRPr lang="en-US" b="1" dirty="0" smtClean="0">
              <a:solidFill>
                <a:srgbClr val="C0504D"/>
              </a:solidFill>
              <a:latin typeface="Avenir Next Regular"/>
              <a:cs typeface="Avenir Next Regular"/>
            </a:endParaRPr>
          </a:p>
          <a:p>
            <a:r>
              <a:rPr lang="en-US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Popular Businesses</a:t>
            </a:r>
          </a:p>
          <a:p>
            <a:pPr marL="457200" lvl="1" indent="0">
              <a:buNone/>
            </a:pPr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b="1" dirty="0" smtClean="0">
                <a:latin typeface="Avenir Next Regular"/>
                <a:cs typeface="Avenir Next Regular"/>
              </a:rPr>
              <a:t>Huge Network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104970" y="1529325"/>
            <a:ext cx="676265" cy="1451604"/>
          </a:xfrm>
          <a:prstGeom prst="rightBrac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4582" y="1765875"/>
            <a:ext cx="3159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Feature </a:t>
            </a:r>
          </a:p>
          <a:p>
            <a:r>
              <a:rPr lang="en-US" sz="3200" b="1" dirty="0" smtClean="0">
                <a:solidFill>
                  <a:srgbClr val="C0504D"/>
                </a:solidFill>
                <a:latin typeface="Avenir Next Regular"/>
                <a:cs typeface="Avenir Next Regular"/>
              </a:rPr>
              <a:t>engineering</a:t>
            </a:r>
            <a:endParaRPr lang="en-US" sz="3200" b="1" dirty="0">
              <a:solidFill>
                <a:srgbClr val="C0504D"/>
              </a:solidFill>
              <a:latin typeface="Avenir Next Regular"/>
              <a:cs typeface="Avenir Next Regular"/>
            </a:endParaRPr>
          </a:p>
        </p:txBody>
      </p:sp>
      <p:pic>
        <p:nvPicPr>
          <p:cNvPr id="3" name="Picture 2" descr="Screen Shot 2015-10-21 at 7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621"/>
            <a:ext cx="9144000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9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05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How did I identify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482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0-20 at 8.09.1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50" y="1300630"/>
            <a:ext cx="7145189" cy="5557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700" b="1" dirty="0" smtClean="0">
                <a:latin typeface="Avenir Next Regular"/>
                <a:cs typeface="Avenir Next Regular"/>
              </a:rPr>
              <a:t>K-means Clustering </a:t>
            </a:r>
            <a:r>
              <a:rPr lang="en-US" b="1" dirty="0" smtClean="0">
                <a:latin typeface="Avenir Next Regular"/>
                <a:cs typeface="Avenir Next Regular"/>
              </a:rPr>
              <a:t/>
            </a:r>
            <a:br>
              <a:rPr lang="en-US" b="1" dirty="0" smtClean="0">
                <a:latin typeface="Avenir Next Regular"/>
                <a:cs typeface="Avenir Next Regular"/>
              </a:rPr>
            </a:br>
            <a:r>
              <a:rPr lang="en-US" b="1" dirty="0" smtClean="0">
                <a:latin typeface="Avenir Next Regular"/>
                <a:cs typeface="Avenir Next Regular"/>
              </a:rPr>
              <a:t>to the rescue!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1474"/>
            <a:ext cx="8229600" cy="1143000"/>
          </a:xfrm>
        </p:spPr>
        <p:txBody>
          <a:bodyPr>
            <a:normAutofit/>
          </a:bodyPr>
          <a:lstStyle/>
          <a:p>
            <a:r>
              <a:rPr lang="en-US" sz="6700" b="1" dirty="0" smtClean="0">
                <a:latin typeface="Avenir Next Regular"/>
                <a:cs typeface="Avenir Next Regular"/>
              </a:rPr>
              <a:t>K-means Clustering 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5281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700" b="1" dirty="0" smtClean="0">
                <a:latin typeface="Avenir Next Regular"/>
                <a:cs typeface="Avenir Next Regular"/>
              </a:rPr>
              <a:t>Further analysis to determine the subset of trendsetters</a:t>
            </a:r>
            <a:endParaRPr lang="en-US" b="1" dirty="0">
              <a:latin typeface="Avenir Next Regular"/>
              <a:cs typeface="Avenir Next Regula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41938" y="2584474"/>
            <a:ext cx="0" cy="1542461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49389"/>
            <a:ext cx="9144000" cy="88793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venir Next Regular"/>
                <a:cs typeface="Avenir Next Regular"/>
              </a:rPr>
              <a:t>K-means gave 6 distinct clusters</a:t>
            </a:r>
            <a:endParaRPr lang="en-US" sz="4000" b="1" dirty="0">
              <a:latin typeface="Avenir Next Regular"/>
              <a:cs typeface="Avenir Next Regular"/>
            </a:endParaRPr>
          </a:p>
        </p:txBody>
      </p:sp>
      <p:pic>
        <p:nvPicPr>
          <p:cNvPr id="2" name="Picture 1" descr="Screen Shot 2015-10-21 at 7.2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444"/>
            <a:ext cx="9144000" cy="55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67" y="0"/>
            <a:ext cx="8929575" cy="12600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venir Next Regular"/>
                <a:cs typeface="Avenir Next Regular"/>
              </a:rPr>
              <a:t>The </a:t>
            </a:r>
            <a:r>
              <a:rPr lang="en-US" b="1" dirty="0" smtClean="0">
                <a:solidFill>
                  <a:schemeClr val="accent1"/>
                </a:solidFill>
                <a:latin typeface="Avenir Next Regular"/>
                <a:cs typeface="Avenir Next Regular"/>
              </a:rPr>
              <a:t>“Always Positive” </a:t>
            </a:r>
            <a:r>
              <a:rPr lang="en-US" b="1" dirty="0" smtClean="0">
                <a:latin typeface="Avenir Next Regular"/>
                <a:cs typeface="Avenir Next Regular"/>
              </a:rPr>
              <a:t>might be friends &amp; family of the businesses… </a:t>
            </a:r>
            <a:r>
              <a:rPr lang="en-US" b="1" i="1" dirty="0" smtClean="0">
                <a:latin typeface="Avenir Next Regular"/>
                <a:cs typeface="Avenir Next Regular"/>
              </a:rPr>
              <a:t>OR BOTS! </a:t>
            </a:r>
          </a:p>
          <a:p>
            <a:pPr marL="0" indent="0">
              <a:buNone/>
            </a:pPr>
            <a:r>
              <a:rPr lang="en-US" sz="2600" dirty="0" smtClean="0">
                <a:latin typeface="Avenir Next Regular"/>
                <a:cs typeface="Avenir Next Regular"/>
              </a:rPr>
              <a:t>Reviews very early, always positive reviews, unpopular businesses</a:t>
            </a:r>
          </a:p>
        </p:txBody>
      </p:sp>
      <p:pic>
        <p:nvPicPr>
          <p:cNvPr id="7" name="Picture 6" descr="Screen Shot 2015-10-20 at 11.51.3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088"/>
            <a:ext cx="9144000" cy="55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67" y="1"/>
            <a:ext cx="9045033" cy="1317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 smtClean="0">
                <a:latin typeface="Avenir Next Regular"/>
                <a:cs typeface="Avenir Next Regular"/>
              </a:rPr>
              <a:t>A large group in Yelp are </a:t>
            </a:r>
            <a:r>
              <a:rPr lang="en-US" sz="3600" b="1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“Fault-Finders” </a:t>
            </a:r>
          </a:p>
          <a:p>
            <a:pPr marL="0" indent="0">
              <a:buNone/>
            </a:pPr>
            <a:r>
              <a:rPr lang="en-US" sz="2800" dirty="0" smtClean="0">
                <a:latin typeface="Avenir Next Regular"/>
                <a:cs typeface="Avenir Next Regular"/>
              </a:rPr>
              <a:t>Reviews very early, only gives negative reviews</a:t>
            </a:r>
          </a:p>
        </p:txBody>
      </p:sp>
      <p:pic>
        <p:nvPicPr>
          <p:cNvPr id="7" name="Picture 6" descr="Screen Shot 2015-10-20 at 11.52.43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471"/>
            <a:ext cx="9144000" cy="55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67" y="1"/>
            <a:ext cx="9045033" cy="13177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 smtClean="0">
                <a:latin typeface="Avenir Next Regular"/>
                <a:cs typeface="Avenir Next Regular"/>
              </a:rPr>
              <a:t>The </a:t>
            </a:r>
            <a:r>
              <a:rPr lang="en-US" sz="3600" b="1" dirty="0" smtClean="0">
                <a:solidFill>
                  <a:srgbClr val="008000"/>
                </a:solidFill>
                <a:latin typeface="Avenir Next Regular"/>
                <a:cs typeface="Avenir Next Regular"/>
              </a:rPr>
              <a:t>“Average Yelper” </a:t>
            </a:r>
            <a:r>
              <a:rPr lang="en-US" sz="3600" b="1" dirty="0" smtClean="0">
                <a:latin typeface="Avenir Next Regular"/>
                <a:cs typeface="Avenir Next Regular"/>
              </a:rPr>
              <a:t>are the closest to overall average population</a:t>
            </a:r>
          </a:p>
          <a:p>
            <a:pPr marL="0" indent="0">
              <a:buNone/>
            </a:pPr>
            <a:r>
              <a:rPr lang="en-US" sz="2800" dirty="0" smtClean="0">
                <a:latin typeface="Avenir Next Regular"/>
                <a:cs typeface="Avenir Next Regular"/>
              </a:rPr>
              <a:t>Review ~50 businesses fairly, have several friends, average speed</a:t>
            </a:r>
          </a:p>
        </p:txBody>
      </p:sp>
      <p:pic>
        <p:nvPicPr>
          <p:cNvPr id="3" name="Picture 2" descr="Screen Shot 2015-10-20 at 11.53.2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751"/>
            <a:ext cx="9144000" cy="55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Agenda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Avenir Next Regular"/>
                <a:cs typeface="Avenir Next Regular"/>
              </a:rPr>
              <a:t>Why</a:t>
            </a:r>
            <a:r>
              <a:rPr lang="en-US" dirty="0" smtClean="0">
                <a:latin typeface="Avenir Next Regular"/>
                <a:cs typeface="Avenir Next Regular"/>
              </a:rPr>
              <a:t> try to identify trendsetters?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Avenir Next Regular"/>
                <a:cs typeface="Avenir Next Regular"/>
              </a:rPr>
              <a:t>Who</a:t>
            </a:r>
            <a:r>
              <a:rPr lang="en-US" dirty="0" smtClean="0">
                <a:latin typeface="Avenir Next Regular"/>
                <a:cs typeface="Avenir Next Regular"/>
              </a:rPr>
              <a:t> is a trendsetter?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Avenir Next Regular"/>
                <a:cs typeface="Avenir Next Regular"/>
              </a:rPr>
              <a:t>How</a:t>
            </a:r>
            <a:r>
              <a:rPr lang="en-US" dirty="0" smtClean="0">
                <a:latin typeface="Avenir Next Regular"/>
                <a:cs typeface="Avenir Next Regular"/>
              </a:rPr>
              <a:t> did I identify trendsetters?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Avenir Next Regular"/>
                <a:cs typeface="Avenir Next Regular"/>
              </a:rPr>
              <a:t>What</a:t>
            </a:r>
            <a:r>
              <a:rPr lang="en-US" dirty="0" smtClean="0">
                <a:latin typeface="Avenir Next Regular"/>
                <a:cs typeface="Avenir Next Regular"/>
              </a:rPr>
              <a:t> do the results look like?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Avenir Next Regular"/>
                <a:cs typeface="Avenir Next Regular"/>
              </a:rPr>
              <a:t>What next?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dirty="0" smtClean="0">
              <a:latin typeface="Avenir Next Regular"/>
              <a:cs typeface="Avenir Next Regular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Avenir Next Regular"/>
              <a:cs typeface="Avenir Next Regular"/>
            </a:endParaRP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201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67" y="36886"/>
            <a:ext cx="8929575" cy="13558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900" b="1" dirty="0" smtClean="0">
                <a:latin typeface="Avenir Next Regular"/>
                <a:cs typeface="Avenir Next Regular"/>
              </a:rPr>
              <a:t>I fall under </a:t>
            </a:r>
            <a:r>
              <a:rPr lang="en-US" sz="3900" b="1" dirty="0" smtClean="0">
                <a:solidFill>
                  <a:schemeClr val="accent6"/>
                </a:solidFill>
                <a:latin typeface="Avenir Next Regular"/>
                <a:cs typeface="Avenir Next Regular"/>
              </a:rPr>
              <a:t>“The Followers”</a:t>
            </a:r>
          </a:p>
          <a:p>
            <a:pPr marL="0" indent="0">
              <a:buNone/>
            </a:pPr>
            <a:r>
              <a:rPr lang="en-US" sz="2800" dirty="0" smtClean="0">
                <a:latin typeface="Avenir Next Regular"/>
                <a:cs typeface="Avenir Next Regular"/>
              </a:rPr>
              <a:t>Only visit businesses with 4+ stars and hundreds of reviews</a:t>
            </a:r>
            <a:endParaRPr lang="en-US" sz="2800" dirty="0">
              <a:latin typeface="Avenir Next Regular"/>
              <a:cs typeface="Avenir Next Regular"/>
            </a:endParaRPr>
          </a:p>
        </p:txBody>
      </p:sp>
      <p:pic>
        <p:nvPicPr>
          <p:cNvPr id="7" name="Picture 6" descr="Screen Shot 2015-10-20 at 11.54.23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949"/>
            <a:ext cx="9144000" cy="55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967" y="23230"/>
            <a:ext cx="8929575" cy="14514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Avenir Next Regular"/>
                <a:cs typeface="Avenir Next Regular"/>
              </a:rPr>
              <a:t>The </a:t>
            </a:r>
            <a:r>
              <a:rPr lang="en-US" b="1" dirty="0" smtClean="0">
                <a:solidFill>
                  <a:srgbClr val="996633"/>
                </a:solidFill>
                <a:latin typeface="Avenir Next Regular"/>
                <a:cs typeface="Avenir Next Regular"/>
              </a:rPr>
              <a:t>“Crème de la Crème” </a:t>
            </a:r>
            <a:r>
              <a:rPr lang="en-US" b="1" dirty="0" smtClean="0">
                <a:latin typeface="Avenir Next Regular"/>
                <a:cs typeface="Avenir Next Regular"/>
              </a:rPr>
              <a:t>&amp;</a:t>
            </a:r>
            <a:r>
              <a:rPr lang="en-US" b="1" dirty="0" smtClean="0">
                <a:solidFill>
                  <a:srgbClr val="660066"/>
                </a:solidFill>
                <a:latin typeface="Avenir Next Regular"/>
                <a:cs typeface="Avenir Next Regular"/>
              </a:rPr>
              <a:t> “Elites” </a:t>
            </a:r>
            <a:r>
              <a:rPr lang="en-US" b="1" dirty="0" smtClean="0">
                <a:latin typeface="Avenir Next Regular"/>
                <a:cs typeface="Avenir Next Regular"/>
              </a:rPr>
              <a:t>are good candidates to be the trendsetters</a:t>
            </a:r>
            <a:endParaRPr lang="en-US" b="1" dirty="0">
              <a:latin typeface="Avenir Next Regular"/>
              <a:cs typeface="Avenir Next Regular"/>
            </a:endParaRPr>
          </a:p>
          <a:p>
            <a:pPr marL="0" indent="0">
              <a:buNone/>
            </a:pPr>
            <a:r>
              <a:rPr lang="en-US" sz="3100" dirty="0" smtClean="0">
                <a:latin typeface="Avenir Next Regular"/>
                <a:cs typeface="Avenir Next Regular"/>
              </a:rPr>
              <a:t>Large following, popular businesses, reviews relatively early</a:t>
            </a:r>
          </a:p>
        </p:txBody>
      </p:sp>
      <p:pic>
        <p:nvPicPr>
          <p:cNvPr id="8" name="Picture 7" descr="Screen Shot 2015-10-20 at 11.49.5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863"/>
            <a:ext cx="9144000" cy="55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0-20 at 8.2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585"/>
            <a:ext cx="9144000" cy="615749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213"/>
            <a:ext cx="8229600" cy="6843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So, who are the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315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0-20 at 8.2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585"/>
            <a:ext cx="9144000" cy="61574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1027" y="1886786"/>
            <a:ext cx="3719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Earliest reviewers of “Crème de la Crème” and “Elites”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= Final group of Trendsetters</a:t>
            </a:r>
            <a:endParaRPr lang="en-US" b="1" dirty="0">
              <a:solidFill>
                <a:schemeClr val="accent2"/>
              </a:solidFill>
              <a:latin typeface="Avenir Next Regular"/>
              <a:cs typeface="Avenir Next Regular"/>
            </a:endParaRPr>
          </a:p>
        </p:txBody>
      </p:sp>
      <p:sp>
        <p:nvSpPr>
          <p:cNvPr id="4" name="Frame 3"/>
          <p:cNvSpPr/>
          <p:nvPr/>
        </p:nvSpPr>
        <p:spPr>
          <a:xfrm>
            <a:off x="546216" y="1392777"/>
            <a:ext cx="704811" cy="5476306"/>
          </a:xfrm>
          <a:prstGeom prst="frame">
            <a:avLst>
              <a:gd name="adj1" fmla="val 5603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213"/>
            <a:ext cx="8229600" cy="6843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So, who are the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100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213"/>
            <a:ext cx="8229600" cy="6843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So, who are the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pic>
        <p:nvPicPr>
          <p:cNvPr id="4" name="Picture 3" descr="Screen Shot 2015-10-21 at 8.11.43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046"/>
            <a:ext cx="9144000" cy="55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What can Yelp do next?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Give a badge to the trendsetters, so other users know who they are and follow them</a:t>
            </a:r>
          </a:p>
          <a:p>
            <a:endParaRPr lang="en-US" dirty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Give trendsetters gift cards to try out new businesses as a form of marketing</a:t>
            </a:r>
          </a:p>
          <a:p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55" y="4434027"/>
            <a:ext cx="2246172" cy="22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What else can we do?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5265"/>
            <a:ext cx="8229600" cy="504235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 Regular"/>
                <a:cs typeface="Avenir Next Regular"/>
              </a:rPr>
              <a:t>P</a:t>
            </a:r>
            <a:r>
              <a:rPr lang="en-US" dirty="0" smtClean="0">
                <a:latin typeface="Avenir Next Regular"/>
                <a:cs typeface="Avenir Next Regular"/>
              </a:rPr>
              <a:t>redict whether a new user will become a trendsetter (supervised learning)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latin typeface="Avenir Next Regular"/>
                <a:cs typeface="Avenir Next Regular"/>
              </a:rPr>
              <a:t>Analyze effects on types of businesses (restaurants, </a:t>
            </a:r>
            <a:r>
              <a:rPr lang="en-US" dirty="0" err="1" smtClean="0">
                <a:latin typeface="Avenir Next Regular"/>
                <a:cs typeface="Avenir Next Regular"/>
              </a:rPr>
              <a:t>laundromats</a:t>
            </a:r>
            <a:r>
              <a:rPr lang="en-US" dirty="0" smtClean="0">
                <a:latin typeface="Avenir Next Regular"/>
                <a:cs typeface="Avenir Next Regular"/>
              </a:rPr>
              <a:t>, doctors, etc.)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Given more data…</a:t>
            </a:r>
          </a:p>
          <a:p>
            <a:pPr lvl="1"/>
            <a:r>
              <a:rPr lang="en-US" dirty="0" smtClean="0">
                <a:latin typeface="Avenir Next Regular"/>
                <a:cs typeface="Avenir Next Regular"/>
              </a:rPr>
              <a:t>Perform longitudinal analysis</a:t>
            </a:r>
          </a:p>
          <a:p>
            <a:pPr lvl="1"/>
            <a:r>
              <a:rPr lang="en-US" dirty="0" smtClean="0">
                <a:latin typeface="Avenir Next Regular"/>
                <a:cs typeface="Avenir Next Regular"/>
              </a:rPr>
              <a:t>Analyze user profile texts to detect bots</a:t>
            </a:r>
          </a:p>
          <a:p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614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Avenir Next Regular"/>
                <a:cs typeface="Avenir Next Regular"/>
              </a:rPr>
              <a:t>Purpose</a:t>
            </a:r>
            <a:endParaRPr lang="en-US" sz="6000" b="1" dirty="0">
              <a:latin typeface="Avenir Next Regular"/>
              <a:cs typeface="Avenir Next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>
              <a:latin typeface="Avenir Next Regular"/>
              <a:cs typeface="Avenir Next Regular"/>
            </a:endParaRPr>
          </a:p>
          <a:p>
            <a:pPr marL="0" indent="0" algn="ctr">
              <a:buNone/>
            </a:pPr>
            <a:endParaRPr lang="en-US" sz="4000" dirty="0">
              <a:latin typeface="Avenir Next Regular"/>
              <a:cs typeface="Avenir Next Regula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Avenir Next Regular"/>
                <a:cs typeface="Avenir Next Regular"/>
              </a:rPr>
              <a:t>Identifying </a:t>
            </a:r>
            <a:r>
              <a:rPr lang="en-US" sz="4000" b="1" dirty="0" smtClean="0">
                <a:solidFill>
                  <a:schemeClr val="accent2"/>
                </a:solidFill>
                <a:latin typeface="Avenir Next Regular"/>
                <a:cs typeface="Avenir Next Regular"/>
              </a:rPr>
              <a:t>the trendsetters </a:t>
            </a:r>
            <a:r>
              <a:rPr lang="en-US" sz="4000" dirty="0" smtClean="0">
                <a:latin typeface="Avenir Next Regular"/>
                <a:cs typeface="Avenir Next Regular"/>
              </a:rPr>
              <a:t>among Yelp users </a:t>
            </a:r>
            <a:endParaRPr lang="en-US" sz="4000" dirty="0" smtClean="0">
              <a:latin typeface="Avenir Next Regular"/>
              <a:cs typeface="Avenir Next Regular"/>
            </a:endParaRPr>
          </a:p>
          <a:p>
            <a:endParaRPr lang="en-US" sz="40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47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Why try to identify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Trendsetters create valuable new content </a:t>
            </a: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Trendsetters increase other users’ engagement</a:t>
            </a:r>
          </a:p>
          <a:p>
            <a:pPr lvl="1"/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Gain insight on how Yelp can create more trendsetters in the future</a:t>
            </a:r>
          </a:p>
          <a:p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5295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Why try to identify trendsetters?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81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Next Regular"/>
                <a:cs typeface="Avenir Next Regular"/>
              </a:rPr>
              <a:t>Trendsetters create valuable new content </a:t>
            </a: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Trendsetters increase other users’ engagement</a:t>
            </a:r>
          </a:p>
          <a:p>
            <a:pPr lvl="1"/>
            <a:endParaRPr lang="en-US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Regular"/>
                <a:cs typeface="Avenir Next Regular"/>
              </a:rPr>
              <a:t>Gain insight on how Yelp can create more trendsetters in the future</a:t>
            </a:r>
          </a:p>
          <a:p>
            <a:endParaRPr lang="en-US" dirty="0">
              <a:latin typeface="Avenir Next Regular"/>
              <a:cs typeface="Avenir Next Regular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Avenir Next Regular"/>
                <a:cs typeface="Avenir Next Regular"/>
              </a:rPr>
              <a:t>= more people will use Yelp</a:t>
            </a:r>
          </a:p>
          <a:p>
            <a:pPr marL="0" indent="0" algn="ctr">
              <a:buNone/>
            </a:pPr>
            <a:r>
              <a:rPr lang="en-US" b="1" dirty="0" smtClean="0">
                <a:latin typeface="Avenir Next Regular"/>
                <a:cs typeface="Avenir Next Regular"/>
              </a:rPr>
              <a:t>= ad revenue!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8000"/>
                </a:solidFill>
                <a:latin typeface="Avenir Next Regular"/>
                <a:cs typeface="Avenir Next Regular"/>
              </a:rPr>
              <a:t>$$$ </a:t>
            </a: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endParaRPr lang="en-US" dirty="0" smtClean="0">
              <a:latin typeface="Avenir Next Regular"/>
              <a:cs typeface="Avenir Next Regular"/>
            </a:endParaRPr>
          </a:p>
          <a:p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482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13 at 10.40.2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160"/>
            <a:ext cx="9144000" cy="59634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8301"/>
            <a:ext cx="65163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https://public.tableau.com/profile/karissa.nanetta#!/vizhome/YelpBusinessLocations/</a:t>
            </a:r>
            <a:r>
              <a:rPr lang="en-US" sz="800" dirty="0" smtClean="0">
                <a:hlinkClick r:id="rId3"/>
              </a:rPr>
              <a:t>Locations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13662" y="55095"/>
            <a:ext cx="913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Next Regular"/>
                <a:cs typeface="Avenir Next Regular"/>
              </a:rPr>
              <a:t>What’s in the Yelp data? Ten different cities</a:t>
            </a:r>
            <a:endParaRPr lang="en-US" sz="3200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9839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in the data?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5-10-13 at 10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https://public.tableau.com/profile/karissa.nanetta#!/vizhome/YelpBusinessDiversity/</a:t>
            </a:r>
            <a:r>
              <a:rPr lang="en-US" sz="800" dirty="0" smtClean="0">
                <a:hlinkClick r:id="rId3"/>
              </a:rPr>
              <a:t>BusinessCounts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-19325" y="-60370"/>
            <a:ext cx="5808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venir Next Regular"/>
                <a:cs typeface="Avenir Next Regular"/>
              </a:rPr>
              <a:t>Very diverse </a:t>
            </a:r>
          </a:p>
          <a:p>
            <a:r>
              <a:rPr lang="en-US" sz="3200" b="1" dirty="0" smtClean="0">
                <a:latin typeface="Avenir Next Regular"/>
                <a:cs typeface="Avenir Next Regular"/>
              </a:rPr>
              <a:t>businesses</a:t>
            </a:r>
            <a:endParaRPr lang="en-US" sz="3200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421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 Next Regular"/>
                <a:cs typeface="Avenir Next Regular"/>
              </a:rPr>
              <a:t>5 separate datasets: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Business (60K+)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Reviews (1M+)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User (366K+)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Tip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Check-in</a:t>
            </a:r>
          </a:p>
          <a:p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1133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What’s in the Yelp data?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5013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Who is a trendsetter?</a:t>
            </a:r>
            <a:endParaRPr lang="en-US" b="1" dirty="0">
              <a:latin typeface="Avenir Next Regular"/>
              <a:cs typeface="Avenir Next Regular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84608130"/>
              </p:ext>
            </p:extLst>
          </p:nvPr>
        </p:nvGraphicFramePr>
        <p:xfrm>
          <a:off x="973161" y="1417638"/>
          <a:ext cx="6911092" cy="5213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436953" y="3084657"/>
            <a:ext cx="2243218" cy="1237161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43315" y="2528653"/>
            <a:ext cx="22818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Avenir Next Regular"/>
                <a:cs typeface="Avenir Next Regular"/>
              </a:rPr>
              <a:t>Trendsetters</a:t>
            </a:r>
            <a:endParaRPr lang="en-US" sz="2600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148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5585</TotalTime>
  <Words>536</Words>
  <Application>Microsoft Macintosh PowerPoint</Application>
  <PresentationFormat>On-screen Show (4:3)</PresentationFormat>
  <Paragraphs>104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Yelp Trendsetters</vt:lpstr>
      <vt:lpstr>Agenda</vt:lpstr>
      <vt:lpstr>Purpose</vt:lpstr>
      <vt:lpstr>Why try to identify trendsetters?</vt:lpstr>
      <vt:lpstr>Why try to identify trendsetters?</vt:lpstr>
      <vt:lpstr>PowerPoint Presentation</vt:lpstr>
      <vt:lpstr>What’s in the data?</vt:lpstr>
      <vt:lpstr>What’s in the Yelp data?</vt:lpstr>
      <vt:lpstr>Who is a trendsetter?</vt:lpstr>
      <vt:lpstr>Who is a trendsetter?</vt:lpstr>
      <vt:lpstr>Who is a trendsetter?</vt:lpstr>
      <vt:lpstr>Who is a trendsetter?</vt:lpstr>
      <vt:lpstr>How did I identify trendsetters?</vt:lpstr>
      <vt:lpstr>K-means Clustering  to the rescue!</vt:lpstr>
      <vt:lpstr>K-means Clustering </vt:lpstr>
      <vt:lpstr>K-means gave 6 distinct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who are the trendsetters?</vt:lpstr>
      <vt:lpstr>So, who are the trendsetters?</vt:lpstr>
      <vt:lpstr>So, who are the trendsetters?</vt:lpstr>
      <vt:lpstr>What can Yelp do next?</vt:lpstr>
      <vt:lpstr>What else can we do?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clusters</dc:title>
  <dc:creator>Karissa Nanetta</dc:creator>
  <cp:lastModifiedBy>Karissa Nanetta</cp:lastModifiedBy>
  <cp:revision>43</cp:revision>
  <dcterms:created xsi:type="dcterms:W3CDTF">2015-10-11T17:23:21Z</dcterms:created>
  <dcterms:modified xsi:type="dcterms:W3CDTF">2015-10-21T23:39:47Z</dcterms:modified>
</cp:coreProperties>
</file>